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7" r:id="rId8"/>
    <p:sldId id="270" r:id="rId9"/>
    <p:sldId id="271" r:id="rId10"/>
    <p:sldId id="276" r:id="rId11"/>
    <p:sldId id="277" r:id="rId12"/>
    <p:sldId id="278" r:id="rId13"/>
    <p:sldId id="279" r:id="rId14"/>
  </p:sldIdLst>
  <p:sldSz cx="14630400" cy="8229600"/>
  <p:notesSz cx="14630400" cy="8229600"/>
  <p:embeddedFontLst>
    <p:embeddedFont>
      <p:font typeface="GDSOEJ+Heebo-Light" panose="020B0604020202020204"/>
      <p:regular r:id="rId15"/>
    </p:embeddedFont>
    <p:embeddedFont>
      <p:font typeface="Heebo Light" pitchFamily="2" charset="-79"/>
      <p:regular r:id="rId16"/>
    </p:embeddedFont>
    <p:embeddedFont>
      <p:font typeface="Montserrat" panose="00000500000000000000" pitchFamily="2" charset="0"/>
      <p:regular r:id="rId17"/>
    </p:embeddedFont>
    <p:embeddedFont>
      <p:font typeface="PUQRII+Lora-Regular" panose="020B0604020202020204"/>
      <p:regular r:id="rId18"/>
    </p:embeddedFont>
    <p:embeddedFont>
      <p:font typeface="UTTIJM+Montserrat-Regular" panose="020B0604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830" y="5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80189" y="1746880"/>
            <a:ext cx="5186191" cy="64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88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Beyond QWERTY: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80188" y="2451730"/>
            <a:ext cx="6651636" cy="2039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88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Form Filling</a:t>
            </a:r>
          </a:p>
          <a:p>
            <a:pPr marL="0" marR="0">
              <a:lnSpc>
                <a:spcPts val="4788"/>
              </a:lnSpc>
              <a:spcBef>
                <a:spcPts val="761"/>
              </a:spcBef>
              <a:spcAft>
                <a:spcPts val="0"/>
              </a:spcAft>
            </a:pPr>
            <a:r>
              <a:rPr sz="445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with AI-Powered Voice</a:t>
            </a:r>
          </a:p>
          <a:p>
            <a:pPr marL="0" marR="0">
              <a:lnSpc>
                <a:spcPts val="4788"/>
              </a:lnSpc>
              <a:spcBef>
                <a:spcPts val="711"/>
              </a:spcBef>
              <a:spcAft>
                <a:spcPts val="0"/>
              </a:spcAft>
            </a:pPr>
            <a:r>
              <a:rPr sz="445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Recognition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80189" y="5591632"/>
            <a:ext cx="5876358" cy="331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An AI-Intensive Project Transforming Traditional Data Entry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80189" y="6209685"/>
            <a:ext cx="6850057" cy="331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Presented by Rishiraj Yadav, Intern at Infosys AI Springboard, Batch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3789" y="1883087"/>
            <a:ext cx="11754364" cy="64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88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The Benefits of Voice-Driven Form Filling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3789" y="3126778"/>
            <a:ext cx="3101745" cy="687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Increased Speed and</a:t>
            </a:r>
          </a:p>
          <a:p>
            <a:pPr marL="0" marR="0">
              <a:lnSpc>
                <a:spcPts val="2367"/>
              </a:lnSpc>
              <a:spcBef>
                <a:spcPts val="332"/>
              </a:spcBef>
              <a:spcAft>
                <a:spcPts val="0"/>
              </a:spcAft>
            </a:pPr>
            <a:r>
              <a:rPr sz="220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Efficiency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32928" y="3126779"/>
            <a:ext cx="3372205" cy="338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Enhanced Accessibility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72067" y="3126778"/>
            <a:ext cx="2940812" cy="6879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Reduced Errors and</a:t>
            </a:r>
          </a:p>
          <a:p>
            <a:pPr marL="0" marR="0">
              <a:lnSpc>
                <a:spcPts val="2367"/>
              </a:lnSpc>
              <a:spcBef>
                <a:spcPts val="332"/>
              </a:spcBef>
              <a:spcAft>
                <a:spcPts val="0"/>
              </a:spcAft>
            </a:pPr>
            <a:r>
              <a:rPr sz="220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Improved Accuracy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32927" y="3700681"/>
            <a:ext cx="4106597" cy="17790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For individuals with disabilities, voice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input can be a game changer, providing</a:t>
            </a:r>
          </a:p>
          <a:p>
            <a:pPr marL="0" marR="0">
              <a:lnSpc>
                <a:spcPts val="2307"/>
              </a:lnSpc>
              <a:spcBef>
                <a:spcPts val="54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an alternative to traditional keyboard and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mouse interactions, making forms more</a:t>
            </a:r>
          </a:p>
          <a:p>
            <a:pPr marL="0" marR="0">
              <a:lnSpc>
                <a:spcPts val="2307"/>
              </a:lnSpc>
              <a:spcBef>
                <a:spcPts val="54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accessible and inclusive.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93789" y="4055011"/>
            <a:ext cx="4071798" cy="17790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Voice form filling allows users to input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data quickly and effortlessly, eliminating</a:t>
            </a:r>
          </a:p>
          <a:p>
            <a:pPr marL="0" marR="0">
              <a:lnSpc>
                <a:spcPts val="2307"/>
              </a:lnSpc>
              <a:spcBef>
                <a:spcPts val="54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the need for manual typing and reducing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errors. This translates to significant time</a:t>
            </a:r>
          </a:p>
          <a:p>
            <a:pPr marL="0" marR="0">
              <a:lnSpc>
                <a:spcPts val="2307"/>
              </a:lnSpc>
              <a:spcBef>
                <a:spcPts val="54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savings and a more efficient workflow.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872067" y="4055011"/>
            <a:ext cx="4004043" cy="10551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By minimizing manual data entry, voice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form filling significantly reduces the risk</a:t>
            </a:r>
          </a:p>
          <a:p>
            <a:pPr marL="0" marR="0">
              <a:lnSpc>
                <a:spcPts val="2307"/>
              </a:lnSpc>
              <a:spcBef>
                <a:spcPts val="54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of typos and mistakes, leading to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872067" y="5140861"/>
            <a:ext cx="3632116" cy="331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improved data quality and reliability.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3789" y="3685693"/>
            <a:ext cx="11260424" cy="64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88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Real-World Use Cases and Applications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28223" y="4937006"/>
            <a:ext cx="1693849" cy="338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Healthcare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51395" y="4937006"/>
            <a:ext cx="2622296" cy="338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Customer Service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74567" y="4937006"/>
            <a:ext cx="1591868" cy="338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Education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28223" y="5420182"/>
            <a:ext cx="3650563" cy="14170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Doctors and nurses can use voice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form filling to document patient</a:t>
            </a:r>
          </a:p>
          <a:p>
            <a:pPr marL="0" marR="0">
              <a:lnSpc>
                <a:spcPts val="2307"/>
              </a:lnSpc>
              <a:spcBef>
                <a:spcPts val="54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information and prescriptions more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efficiently, streamlining patient care.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51395" y="5420182"/>
            <a:ext cx="3816370" cy="17790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Customer service representatives can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quickly capture customer details and</a:t>
            </a:r>
          </a:p>
          <a:p>
            <a:pPr marL="0" marR="0">
              <a:lnSpc>
                <a:spcPts val="2307"/>
              </a:lnSpc>
              <a:spcBef>
                <a:spcPts val="54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requests using voice input, improving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customer satisfaction and resolving</a:t>
            </a:r>
          </a:p>
          <a:p>
            <a:pPr marL="0" marR="0">
              <a:lnSpc>
                <a:spcPts val="2307"/>
              </a:lnSpc>
              <a:spcBef>
                <a:spcPts val="54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issues faster.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874567" y="5420182"/>
            <a:ext cx="3710661" cy="14170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Students can utilize voice form filling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to complete assignments and</a:t>
            </a:r>
          </a:p>
          <a:p>
            <a:pPr marL="0" marR="0">
              <a:lnSpc>
                <a:spcPts val="2307"/>
              </a:lnSpc>
              <a:spcBef>
                <a:spcPts val="54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surveys, freeing up time for learning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and research.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6280189" y="2393269"/>
            <a:ext cx="7758753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88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5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Conclusion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80189" y="4111685"/>
            <a:ext cx="7640402" cy="866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07"/>
              </a:lnSpc>
            </a:pPr>
            <a:r>
              <a:rPr lang="en-US" dirty="0">
                <a:solidFill>
                  <a:schemeClr val="bg1"/>
                </a:solidFill>
                <a:latin typeface="GDSOEJ+Heebo-Light" panose="020B0604020202020204"/>
              </a:rPr>
              <a:t>Voice form filling presents a transformative approach to data collection, offering a seamless, accessible, and secure method for user interaction.</a:t>
            </a:r>
          </a:p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bg1"/>
              </a:solidFill>
              <a:latin typeface="GDSOEJ+Heebo-Light" panose="020B0604020202020204"/>
              <a:cs typeface="GDSOEJ+Heebo-Ligh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>
            <a:hlinkClick r:id="rId4"/>
            <a:extLst>
              <a:ext uri="{FF2B5EF4-FFF2-40B4-BE49-F238E27FC236}">
                <a16:creationId xmlns:a16="http://schemas.microsoft.com/office/drawing/2014/main" id="{A91CCE34-D53A-4275-6932-68E0C28878EA}"/>
              </a:ext>
            </a:extLst>
          </p:cNvPr>
          <p:cNvSpPr/>
          <p:nvPr/>
        </p:nvSpPr>
        <p:spPr>
          <a:xfrm>
            <a:off x="-3881" y="0"/>
            <a:ext cx="14630400" cy="8229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6C39C-9E71-49C4-CDAB-FF3A8E892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2792" y="586408"/>
            <a:ext cx="6797992" cy="1107996"/>
          </a:xfrm>
        </p:spPr>
        <p:txBody>
          <a:bodyPr/>
          <a:lstStyle/>
          <a:p>
            <a:r>
              <a:rPr lang="en-US" sz="360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Demo Video Of the Project</a:t>
            </a:r>
            <a:br>
              <a:rPr lang="en-US" sz="3600" dirty="0">
                <a:solidFill>
                  <a:srgbClr val="F2F0F4"/>
                </a:solidFill>
                <a:latin typeface="UTTIJM+Montserrat-Regular"/>
                <a:cs typeface="UTTIJM+Montserrat-Regular"/>
              </a:rPr>
            </a:br>
            <a:endParaRPr lang="en-IN" sz="3600" dirty="0"/>
          </a:p>
        </p:txBody>
      </p:sp>
      <p:pic>
        <p:nvPicPr>
          <p:cNvPr id="5" name="My Project Demo Video">
            <a:hlinkClick r:id="" action="ppaction://media"/>
            <a:extLst>
              <a:ext uri="{FF2B5EF4-FFF2-40B4-BE49-F238E27FC236}">
                <a16:creationId xmlns:a16="http://schemas.microsoft.com/office/drawing/2014/main" id="{CE2272C4-0FA6-D841-DDB3-2903BF1E19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8390" y="1306488"/>
            <a:ext cx="10406796" cy="591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74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8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-3881" y="0"/>
            <a:ext cx="14630400" cy="822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885230" y="807015"/>
            <a:ext cx="12351162" cy="64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88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Project Overview: Voice-Based Form Filling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11967" y="2013242"/>
            <a:ext cx="1345387" cy="362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7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D6E5EF"/>
                </a:solidFill>
                <a:latin typeface="PUQRII+Lora-Regular"/>
                <a:cs typeface="PUQRII+Lora-Regular"/>
              </a:rPr>
              <a:t>Probl</a:t>
            </a:r>
            <a:r>
              <a:rPr lang="en-US" sz="2400" dirty="0">
                <a:solidFill>
                  <a:srgbClr val="D6E5EF"/>
                </a:solidFill>
                <a:latin typeface="PUQRII+Lora-Regular"/>
                <a:cs typeface="PUQRII+Lora-Regular"/>
              </a:rPr>
              <a:t>e</a:t>
            </a:r>
            <a:r>
              <a:rPr sz="2400" dirty="0">
                <a:solidFill>
                  <a:srgbClr val="D6E5EF"/>
                </a:solidFill>
                <a:latin typeface="PUQRII+Lora-Regular"/>
                <a:cs typeface="PUQRII+Lora-Regular"/>
              </a:rPr>
              <a:t>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01019" y="4280854"/>
            <a:ext cx="1486509" cy="362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77"/>
              </a:lnSpc>
              <a:spcBef>
                <a:spcPts val="0"/>
              </a:spcBef>
              <a:spcAft>
                <a:spcPts val="0"/>
              </a:spcAft>
            </a:pPr>
            <a:endParaRPr sz="2400" dirty="0">
              <a:solidFill>
                <a:srgbClr val="D6E5EF"/>
              </a:solidFill>
              <a:latin typeface="PUQRII+Lora-Regular"/>
              <a:cs typeface="PUQRII+Lora-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11967" y="2702754"/>
            <a:ext cx="6239937" cy="791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GDSOEJ+Heebo-Light" panose="020B0604020202020204"/>
              </a:rPr>
              <a:t>Manual forms are slow, error-prone, and difficult for people with accessibility needs. They require typing and can be challenging for non-native speakers or those with physical disabilities.</a:t>
            </a:r>
            <a:endParaRPr sz="1600" dirty="0">
              <a:solidFill>
                <a:schemeClr val="accent1">
                  <a:lumMod val="20000"/>
                  <a:lumOff val="80000"/>
                </a:schemeClr>
              </a:solidFill>
              <a:latin typeface="GDSOEJ+Heebo-Light" panose="020B0604020202020204"/>
              <a:cs typeface="KHQJMQ+SourceSansPro-Regular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262" y="2739422"/>
            <a:ext cx="5349394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GDSOEJ+Heebo-Light" panose="020B0604020202020204"/>
              </a:rPr>
              <a:t>Replace manual text entry with AI-powered voice recognition for efficient, hands-free form filling.</a:t>
            </a:r>
            <a:endParaRPr 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GDSOEJ+Heebo-Light" panose="020B0604020202020204"/>
              <a:cs typeface="KHQJMQ+SourceSansPro-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95611" y="4959056"/>
            <a:ext cx="8280920" cy="8644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GDSOEJ+Heebo-Light" panose="020B0604020202020204"/>
              </a:rPr>
              <a:t>The voice-based form-filling system replaces manual forms, allowing users to fill out forms with voice commands. It reduces errors, overcomes language barriers, and ensures accuracy with real-time validation and secure data storage.</a:t>
            </a:r>
            <a:endParaRPr sz="1750" dirty="0">
              <a:solidFill>
                <a:schemeClr val="accent1">
                  <a:lumMod val="20000"/>
                  <a:lumOff val="80000"/>
                </a:schemeClr>
              </a:solidFill>
              <a:latin typeface="GDSOEJ+Heebo-Light" panose="020B0604020202020204"/>
              <a:cs typeface="GDSOEJ+Heebo-Light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8EBF281F-5415-DD11-BDAD-CDC50D13ADD9}"/>
              </a:ext>
            </a:extLst>
          </p:cNvPr>
          <p:cNvSpPr txBox="1"/>
          <p:nvPr/>
        </p:nvSpPr>
        <p:spPr>
          <a:xfrm>
            <a:off x="1037630" y="2165643"/>
            <a:ext cx="1486509" cy="403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77"/>
              </a:lnSpc>
              <a:spcBef>
                <a:spcPts val="0"/>
              </a:spcBef>
              <a:spcAft>
                <a:spcPts val="0"/>
              </a:spcAft>
            </a:pPr>
            <a:r>
              <a:rPr sz="2400" dirty="0">
                <a:solidFill>
                  <a:srgbClr val="D6E5EF"/>
                </a:solidFill>
                <a:latin typeface="PUQRII+Lora-Regular"/>
                <a:cs typeface="PUQRII+Lora-Regular"/>
              </a:rPr>
              <a:t>Objective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1">
            <a:hlinkClick r:id="rId2"/>
            <a:extLst>
              <a:ext uri="{FF2B5EF4-FFF2-40B4-BE49-F238E27FC236}">
                <a16:creationId xmlns:a16="http://schemas.microsoft.com/office/drawing/2014/main" id="{BA66E66B-5BBD-FF9D-5D03-A73FBE3E4058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512E3BDD-E235-55CA-6AD7-C84D4A3A8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56543328-3666-8DC3-E7D9-5BAE067EC7BF}"/>
              </a:ext>
            </a:extLst>
          </p:cNvPr>
          <p:cNvSpPr/>
          <p:nvPr/>
        </p:nvSpPr>
        <p:spPr>
          <a:xfrm>
            <a:off x="675561" y="531495"/>
            <a:ext cx="7792879" cy="1206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Introducing Voice Recognition Technology</a:t>
            </a:r>
            <a:endParaRPr lang="en-US" sz="3750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0074C109-C6A4-F031-D737-13BEDD0A1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43" y="1977238"/>
            <a:ext cx="482441" cy="482441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0895B886-E3E9-1A8D-0579-74C961457615}"/>
              </a:ext>
            </a:extLst>
          </p:cNvPr>
          <p:cNvSpPr/>
          <p:nvPr/>
        </p:nvSpPr>
        <p:spPr>
          <a:xfrm>
            <a:off x="675559" y="2542128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Speech-to-Text</a:t>
            </a:r>
            <a:endParaRPr lang="en-US" sz="185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161A7272-A736-9880-E9F6-683DC58C95E7}"/>
              </a:ext>
            </a:extLst>
          </p:cNvPr>
          <p:cNvSpPr/>
          <p:nvPr/>
        </p:nvSpPr>
        <p:spPr>
          <a:xfrm>
            <a:off x="681004" y="2996458"/>
            <a:ext cx="7792879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GDSOEJ+Heebo-Light" panose="020B0604020202020204"/>
              </a:rPr>
              <a:t>Our solution uses AI-powered voice technology, letting users speak their information instead of typing it.</a:t>
            </a:r>
            <a:endParaRPr lang="en-US" sz="1500" dirty="0">
              <a:solidFill>
                <a:schemeClr val="accent1">
                  <a:lumMod val="20000"/>
                  <a:lumOff val="80000"/>
                </a:schemeClr>
              </a:solidFill>
              <a:latin typeface="GDSOEJ+Heebo-Light" panose="020B0604020202020204"/>
            </a:endParaRPr>
          </a:p>
        </p:txBody>
      </p:sp>
      <p:pic>
        <p:nvPicPr>
          <p:cNvPr id="16" name="Image 2" descr="preencoded.png">
            <a:extLst>
              <a:ext uri="{FF2B5EF4-FFF2-40B4-BE49-F238E27FC236}">
                <a16:creationId xmlns:a16="http://schemas.microsoft.com/office/drawing/2014/main" id="{52803025-FFEB-93AC-0F61-30F4CA665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43" y="3879405"/>
            <a:ext cx="482441" cy="482441"/>
          </a:xfrm>
          <a:prstGeom prst="rect">
            <a:avLst/>
          </a:prstGeom>
        </p:spPr>
      </p:pic>
      <p:sp>
        <p:nvSpPr>
          <p:cNvPr id="17" name="Text 3">
            <a:extLst>
              <a:ext uri="{FF2B5EF4-FFF2-40B4-BE49-F238E27FC236}">
                <a16:creationId xmlns:a16="http://schemas.microsoft.com/office/drawing/2014/main" id="{1121C938-8E36-2452-B920-177E7BDD6963}"/>
              </a:ext>
            </a:extLst>
          </p:cNvPr>
          <p:cNvSpPr/>
          <p:nvPr/>
        </p:nvSpPr>
        <p:spPr>
          <a:xfrm>
            <a:off x="675559" y="4454952"/>
            <a:ext cx="272998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Data Entry</a:t>
            </a:r>
            <a:endParaRPr lang="en-US" sz="1850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A7B8BDB3-71B3-A044-B132-3AE8C3EA1407}"/>
              </a:ext>
            </a:extLst>
          </p:cNvPr>
          <p:cNvSpPr/>
          <p:nvPr/>
        </p:nvSpPr>
        <p:spPr>
          <a:xfrm>
            <a:off x="675560" y="4813043"/>
            <a:ext cx="779287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translates spoken words into text, automatically populating form fields.</a:t>
            </a:r>
            <a:endParaRPr lang="en-US" sz="1500" dirty="0"/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4B5C5EB2-0FF8-A9B9-F7DF-490A97E0A2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843" y="5531912"/>
            <a:ext cx="482441" cy="482441"/>
          </a:xfrm>
          <a:prstGeom prst="rect">
            <a:avLst/>
          </a:prstGeom>
        </p:spPr>
      </p:pic>
      <p:sp>
        <p:nvSpPr>
          <p:cNvPr id="20" name="Text 5">
            <a:extLst>
              <a:ext uri="{FF2B5EF4-FFF2-40B4-BE49-F238E27FC236}">
                <a16:creationId xmlns:a16="http://schemas.microsoft.com/office/drawing/2014/main" id="{6433BB9A-9503-9A57-3D01-86B4D9394708}"/>
              </a:ext>
            </a:extLst>
          </p:cNvPr>
          <p:cNvSpPr/>
          <p:nvPr/>
        </p:nvSpPr>
        <p:spPr>
          <a:xfrm>
            <a:off x="603843" y="6195329"/>
            <a:ext cx="2856786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 and Efficiency</a:t>
            </a:r>
            <a:endParaRPr lang="en-US" sz="1850" dirty="0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F62F4B06-5741-C5FF-B528-427A9F705374}"/>
              </a:ext>
            </a:extLst>
          </p:cNvPr>
          <p:cNvSpPr/>
          <p:nvPr/>
        </p:nvSpPr>
        <p:spPr>
          <a:xfrm>
            <a:off x="603843" y="6672622"/>
            <a:ext cx="779287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streamlines the process, reduces errors, and significantly improves efficiency.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1634" y="634878"/>
            <a:ext cx="12902911" cy="571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196"/>
              </a:lnSpc>
              <a:spcBef>
                <a:spcPts val="0"/>
              </a:spcBef>
              <a:spcAft>
                <a:spcPts val="0"/>
              </a:spcAft>
            </a:pPr>
            <a:r>
              <a:rPr sz="390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AI-Powered Voice-Based Form Filling: Key Features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27057" y="1992766"/>
            <a:ext cx="2661342" cy="304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8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Speech Recognition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63789" y="2431145"/>
            <a:ext cx="241801" cy="304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8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27056" y="2416378"/>
            <a:ext cx="8478320" cy="297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4"/>
              </a:lnSpc>
              <a:spcBef>
                <a:spcPts val="0"/>
              </a:spcBef>
              <a:spcAft>
                <a:spcPts val="0"/>
              </a:spcAft>
            </a:pPr>
            <a:r>
              <a:rPr sz="1550" dirty="0">
                <a:solidFill>
                  <a:srgbClr val="DCD7E5"/>
                </a:solidFill>
                <a:latin typeface="GDSOEJ+Heebo-Light"/>
                <a:cs typeface="GDSOEJ+Heebo-Light"/>
              </a:rPr>
              <a:t>Our system uses the WebkitSpeechRecognition API to process and understand spoken language.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845492" y="3518552"/>
            <a:ext cx="3838423" cy="304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8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Natural Language Processing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937595" y="3765717"/>
            <a:ext cx="293065" cy="304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8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845492" y="3942164"/>
            <a:ext cx="7045253" cy="297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4"/>
              </a:lnSpc>
              <a:spcBef>
                <a:spcPts val="0"/>
              </a:spcBef>
              <a:spcAft>
                <a:spcPts val="0"/>
              </a:spcAft>
            </a:pPr>
            <a:r>
              <a:rPr sz="1550" dirty="0">
                <a:solidFill>
                  <a:srgbClr val="DCD7E5"/>
                </a:solidFill>
                <a:latin typeface="GDSOEJ+Heebo-Light"/>
                <a:cs typeface="GDSOEJ+Heebo-Light"/>
              </a:rPr>
              <a:t>It utilizes NLP to interpret the meaning of user's speech, extracting relevant data.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663928" y="4883961"/>
            <a:ext cx="2147716" cy="304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8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Form Validation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938329" y="5291503"/>
            <a:ext cx="292074" cy="304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8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663928" y="5307572"/>
            <a:ext cx="7086803" cy="5021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4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50" dirty="0">
                <a:solidFill>
                  <a:schemeClr val="accent1">
                    <a:lumMod val="20000"/>
                    <a:lumOff val="80000"/>
                  </a:schemeClr>
                </a:solidFill>
                <a:latin typeface="GDSOEJ+Heebo-Light" panose="020B0604020202020204"/>
              </a:rPr>
              <a:t>The system makes sure that the data entered is correct and follows the required format of the form.</a:t>
            </a:r>
            <a:endParaRPr sz="1550" dirty="0">
              <a:solidFill>
                <a:schemeClr val="accent1">
                  <a:lumMod val="20000"/>
                  <a:lumOff val="80000"/>
                </a:schemeClr>
              </a:solidFill>
              <a:latin typeface="GDSOEJ+Heebo-Light" panose="020B0604020202020204"/>
              <a:cs typeface="GDSOEJ+Heebo-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82364" y="6409747"/>
            <a:ext cx="2150192" cy="304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8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PDF Generation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926542" y="6817289"/>
            <a:ext cx="316096" cy="304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98"/>
              </a:lnSpc>
              <a:spcBef>
                <a:spcPts val="0"/>
              </a:spcBef>
              <a:spcAft>
                <a:spcPts val="0"/>
              </a:spcAft>
            </a:pPr>
            <a:r>
              <a:rPr sz="19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4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482364" y="6833357"/>
            <a:ext cx="5382491" cy="615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44"/>
              </a:lnSpc>
              <a:spcBef>
                <a:spcPts val="0"/>
              </a:spcBef>
              <a:spcAft>
                <a:spcPts val="0"/>
              </a:spcAft>
            </a:pPr>
            <a:r>
              <a:rPr sz="1550" dirty="0">
                <a:solidFill>
                  <a:srgbClr val="DCD7E5"/>
                </a:solidFill>
                <a:latin typeface="GDSOEJ+Heebo-Light"/>
                <a:cs typeface="GDSOEJ+Heebo-Light"/>
              </a:rPr>
              <a:t>The filled form is automatically generated as a PDF, ready for</a:t>
            </a:r>
          </a:p>
          <a:p>
            <a:pPr marL="0" marR="0">
              <a:lnSpc>
                <a:spcPts val="2044"/>
              </a:lnSpc>
              <a:spcBef>
                <a:spcPts val="455"/>
              </a:spcBef>
              <a:spcAft>
                <a:spcPts val="0"/>
              </a:spcAft>
            </a:pPr>
            <a:r>
              <a:rPr sz="1550" dirty="0">
                <a:solidFill>
                  <a:srgbClr val="DCD7E5"/>
                </a:solidFill>
                <a:latin typeface="GDSOEJ+Heebo-Light"/>
                <a:cs typeface="GDSOEJ+Heebo-Light"/>
              </a:rPr>
              <a:t>submission.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0554" y="549896"/>
            <a:ext cx="6254940" cy="10751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65"/>
              </a:lnSpc>
              <a:spcBef>
                <a:spcPts val="0"/>
              </a:spcBef>
              <a:spcAft>
                <a:spcPts val="0"/>
              </a:spcAft>
            </a:pPr>
            <a:r>
              <a:rPr sz="350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Impact on Productivity and</a:t>
            </a:r>
          </a:p>
          <a:p>
            <a:pPr marL="0" marR="0">
              <a:lnSpc>
                <a:spcPts val="3765"/>
              </a:lnSpc>
              <a:spcBef>
                <a:spcPts val="633"/>
              </a:spcBef>
              <a:spcAft>
                <a:spcPts val="0"/>
              </a:spcAft>
            </a:pPr>
            <a:r>
              <a:rPr sz="350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Efficiency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5575" y="1933187"/>
            <a:ext cx="1365980" cy="673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3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30%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35191" y="2828242"/>
            <a:ext cx="1627695" cy="2772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8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Time Savings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67476" y="3208192"/>
            <a:ext cx="6356689" cy="272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4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DCD7E5"/>
                </a:solidFill>
                <a:latin typeface="GDSOEJ+Heebo-Light"/>
                <a:cs typeface="GDSOEJ+Heebo-Light"/>
              </a:rPr>
              <a:t>Significantly reduces the time required to complete forms, boosting productivity.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44143" y="4060833"/>
            <a:ext cx="1409681" cy="673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3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80%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686124" y="4955890"/>
            <a:ext cx="1926177" cy="277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8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Error Reduction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11182" y="5335838"/>
            <a:ext cx="5469112" cy="272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4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DCD7E5"/>
                </a:solidFill>
                <a:latin typeface="GDSOEJ+Heebo-Light"/>
                <a:cs typeface="GDSOEJ+Heebo-Light"/>
              </a:rPr>
              <a:t>Minimizes data entry errors, leading to fewer corrections and rework.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982773" y="6188480"/>
            <a:ext cx="1335862" cy="673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3"/>
              </a:lnSpc>
              <a:spcBef>
                <a:spcPts val="0"/>
              </a:spcBef>
              <a:spcAft>
                <a:spcPts val="0"/>
              </a:spcAft>
            </a:pPr>
            <a:r>
              <a:rPr sz="46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95%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638932" y="7083535"/>
            <a:ext cx="2016633" cy="2772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82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User Satisfaction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541815" y="7463485"/>
            <a:ext cx="6202182" cy="272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46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>
                <a:solidFill>
                  <a:srgbClr val="DCD7E5"/>
                </a:solidFill>
                <a:latin typeface="GDSOEJ+Heebo-Light"/>
                <a:cs typeface="GDSOEJ+Heebo-Light"/>
              </a:rPr>
              <a:t>Enhances user experience by simplifying the process and reducing frustration.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75930" y="675285"/>
            <a:ext cx="5598452" cy="632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80"/>
              </a:lnSpc>
              <a:spcBef>
                <a:spcPts val="0"/>
              </a:spcBef>
              <a:spcAft>
                <a:spcPts val="0"/>
              </a:spcAft>
            </a:pPr>
            <a:r>
              <a:rPr sz="435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Workflow Structure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41014" y="2000492"/>
            <a:ext cx="2912662" cy="3319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1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User Authentication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55609" y="2051071"/>
            <a:ext cx="271602" cy="393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97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64473" y="2469787"/>
            <a:ext cx="5033274" cy="672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2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DCD7E5"/>
                </a:solidFill>
                <a:latin typeface="GDSOEJ+Heebo-Light"/>
                <a:cs typeface="GDSOEJ+Heebo-Light"/>
              </a:rPr>
              <a:t>Users log in to the platform with their credentials or</a:t>
            </a:r>
          </a:p>
          <a:p>
            <a:pPr marL="3132782" marR="0">
              <a:lnSpc>
                <a:spcPts val="2242"/>
              </a:lnSpc>
              <a:spcBef>
                <a:spcPts val="557"/>
              </a:spcBef>
              <a:spcAft>
                <a:spcPts val="0"/>
              </a:spcAft>
            </a:pPr>
            <a:r>
              <a:rPr sz="1700" dirty="0">
                <a:solidFill>
                  <a:srgbClr val="DCD7E5"/>
                </a:solidFill>
                <a:latin typeface="GDSOEJ+Heebo-Light"/>
                <a:cs typeface="GDSOEJ+Heebo-Light"/>
              </a:rPr>
              <a:t>create an account.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34519" y="3108963"/>
            <a:ext cx="2460491" cy="3319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1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Form Navigation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06397" y="3159543"/>
            <a:ext cx="370662" cy="3386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81" marR="0">
              <a:lnSpc>
                <a:spcPts val="2797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2</a:t>
            </a:r>
          </a:p>
          <a:p>
            <a:pPr marL="15933" marR="0">
              <a:lnSpc>
                <a:spcPts val="2797"/>
              </a:lnSpc>
              <a:spcBef>
                <a:spcPts val="5057"/>
              </a:spcBef>
              <a:spcAft>
                <a:spcPts val="0"/>
              </a:spcAft>
            </a:pPr>
            <a:r>
              <a:rPr sz="260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3</a:t>
            </a:r>
          </a:p>
          <a:p>
            <a:pPr marL="0" marR="0">
              <a:lnSpc>
                <a:spcPts val="2797"/>
              </a:lnSpc>
              <a:spcBef>
                <a:spcPts val="5007"/>
              </a:spcBef>
              <a:spcAft>
                <a:spcPts val="0"/>
              </a:spcAft>
            </a:pPr>
            <a:r>
              <a:rPr sz="260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4</a:t>
            </a:r>
          </a:p>
          <a:p>
            <a:pPr marL="15140" marR="0">
              <a:lnSpc>
                <a:spcPts val="2797"/>
              </a:lnSpc>
              <a:spcBef>
                <a:spcPts val="5057"/>
              </a:spcBef>
              <a:spcAft>
                <a:spcPts val="0"/>
              </a:spcAft>
            </a:pPr>
            <a:r>
              <a:rPr sz="260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5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34519" y="3578259"/>
            <a:ext cx="5419968" cy="672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2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DCD7E5"/>
                </a:solidFill>
                <a:latin typeface="GDSOEJ+Heebo-Light"/>
                <a:cs typeface="GDSOEJ+Heebo-Light"/>
              </a:rPr>
              <a:t>Users select the desired form from a list or by searching</a:t>
            </a:r>
          </a:p>
          <a:p>
            <a:pPr marL="0" marR="0">
              <a:lnSpc>
                <a:spcPts val="2242"/>
              </a:lnSpc>
              <a:spcBef>
                <a:spcPts val="557"/>
              </a:spcBef>
              <a:spcAft>
                <a:spcPts val="0"/>
              </a:spcAft>
            </a:pPr>
            <a:r>
              <a:rPr sz="1700" dirty="0">
                <a:solidFill>
                  <a:srgbClr val="DCD7E5"/>
                </a:solidFill>
                <a:latin typeface="GDSOEJ+Heebo-Light"/>
                <a:cs typeface="GDSOEJ+Heebo-Light"/>
              </a:rPr>
              <a:t>for specific terms.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540248" y="4106588"/>
            <a:ext cx="1724894" cy="3319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1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Voice Input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23806" y="4575884"/>
            <a:ext cx="5372856" cy="672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2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DCD7E5"/>
                </a:solidFill>
                <a:latin typeface="GDSOEJ+Heebo-Light"/>
                <a:cs typeface="GDSOEJ+Heebo-Light"/>
              </a:rPr>
              <a:t>Users speak their information, which is captured by the</a:t>
            </a:r>
          </a:p>
          <a:p>
            <a:pPr marL="2879718" marR="0">
              <a:lnSpc>
                <a:spcPts val="2242"/>
              </a:lnSpc>
              <a:spcBef>
                <a:spcPts val="557"/>
              </a:spcBef>
              <a:spcAft>
                <a:spcPts val="0"/>
              </a:spcAft>
            </a:pPr>
            <a:r>
              <a:rPr sz="1700" dirty="0">
                <a:solidFill>
                  <a:srgbClr val="DCD7E5"/>
                </a:solidFill>
                <a:latin typeface="GDSOEJ+Heebo-Light"/>
                <a:cs typeface="GDSOEJ+Heebo-Light"/>
              </a:rPr>
              <a:t>voice recognition engine.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534519" y="5104212"/>
            <a:ext cx="3732358" cy="3319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1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Translation and Validation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534519" y="5573509"/>
            <a:ext cx="5443715" cy="672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2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DCD7E5"/>
                </a:solidFill>
                <a:latin typeface="GDSOEJ+Heebo-Light"/>
                <a:cs typeface="GDSOEJ+Heebo-Light"/>
              </a:rPr>
              <a:t>The system translates spoken words into text, validating</a:t>
            </a:r>
          </a:p>
          <a:p>
            <a:pPr marL="0" marR="0">
              <a:lnSpc>
                <a:spcPts val="2242"/>
              </a:lnSpc>
              <a:spcBef>
                <a:spcPts val="557"/>
              </a:spcBef>
              <a:spcAft>
                <a:spcPts val="0"/>
              </a:spcAft>
            </a:pPr>
            <a:r>
              <a:rPr sz="1700" dirty="0">
                <a:solidFill>
                  <a:srgbClr val="DCD7E5"/>
                </a:solidFill>
                <a:latin typeface="GDSOEJ+Heebo-Light"/>
                <a:cs typeface="GDSOEJ+Heebo-Light"/>
              </a:rPr>
              <a:t>the data for accuracy.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900358" y="6101837"/>
            <a:ext cx="2355094" cy="3319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13"/>
              </a:lnSpc>
              <a:spcBef>
                <a:spcPts val="0"/>
              </a:spcBef>
              <a:spcAft>
                <a:spcPts val="0"/>
              </a:spcAft>
            </a:pPr>
            <a:r>
              <a:rPr sz="21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PDF Generation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13288" y="6571133"/>
            <a:ext cx="5479277" cy="672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42"/>
              </a:lnSpc>
              <a:spcBef>
                <a:spcPts val="0"/>
              </a:spcBef>
              <a:spcAft>
                <a:spcPts val="0"/>
              </a:spcAft>
            </a:pPr>
            <a:r>
              <a:rPr sz="1700" dirty="0">
                <a:solidFill>
                  <a:srgbClr val="DCD7E5"/>
                </a:solidFill>
                <a:latin typeface="GDSOEJ+Heebo-Light"/>
                <a:cs typeface="GDSOEJ+Heebo-Light"/>
              </a:rPr>
              <a:t>A PDF of the filled form is generated and made available</a:t>
            </a:r>
          </a:p>
          <a:p>
            <a:pPr marL="2639404" marR="0">
              <a:lnSpc>
                <a:spcPts val="2242"/>
              </a:lnSpc>
              <a:spcBef>
                <a:spcPts val="557"/>
              </a:spcBef>
              <a:spcAft>
                <a:spcPts val="0"/>
              </a:spcAft>
            </a:pPr>
            <a:r>
              <a:rPr sz="1700" dirty="0">
                <a:solidFill>
                  <a:srgbClr val="DCD7E5"/>
                </a:solidFill>
                <a:latin typeface="GDSOEJ+Heebo-Light"/>
                <a:cs typeface="GDSOEJ+Heebo-Light"/>
              </a:rPr>
              <a:t>for download or submission.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1133" y="428942"/>
            <a:ext cx="4143978" cy="4138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59"/>
              </a:lnSpc>
              <a:spcBef>
                <a:spcPts val="0"/>
              </a:spcBef>
              <a:spcAft>
                <a:spcPts val="0"/>
              </a:spcAft>
            </a:pPr>
            <a:r>
              <a:rPr sz="275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Challenges &amp; Solutions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03271" y="1267600"/>
            <a:ext cx="1132751" cy="2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Challenge 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03271" y="1561893"/>
            <a:ext cx="3885431" cy="2223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DCD7E5"/>
                </a:solidFill>
                <a:latin typeface="GDSOEJ+Heebo-Light"/>
                <a:cs typeface="GDSOEJ+Heebo-Light"/>
              </a:rPr>
              <a:t>Handling speech recognition accuracy in noisy environments.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03271" y="2390360"/>
            <a:ext cx="866146" cy="2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Solution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03271" y="2684652"/>
            <a:ext cx="2668504" cy="2223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DCD7E5"/>
                </a:solidFill>
                <a:latin typeface="GDSOEJ+Heebo-Light"/>
                <a:cs typeface="GDSOEJ+Heebo-Light"/>
              </a:rPr>
              <a:t>Implement noise cancellation algorithms.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03271" y="3513120"/>
            <a:ext cx="1168241" cy="2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Challenge 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03271" y="3807411"/>
            <a:ext cx="1949189" cy="2223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DCD7E5"/>
                </a:solidFill>
                <a:latin typeface="GDSOEJ+Heebo-Light"/>
                <a:cs typeface="GDSOEJ+Heebo-Light"/>
              </a:rPr>
              <a:t>Managing multilingual inputs.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03271" y="4635879"/>
            <a:ext cx="866146" cy="2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Solution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03271" y="4930171"/>
            <a:ext cx="2924993" cy="2223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DCD7E5"/>
                </a:solidFill>
                <a:latin typeface="GDSOEJ+Heebo-Light"/>
                <a:cs typeface="GDSOEJ+Heebo-Light"/>
              </a:rPr>
              <a:t>Robust integration with Google Translate API.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403271" y="5758638"/>
            <a:ext cx="1167555" cy="2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Challenge 3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403271" y="6052930"/>
            <a:ext cx="2791719" cy="2223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DCD7E5"/>
                </a:solidFill>
                <a:latin typeface="GDSOEJ+Heebo-Light"/>
                <a:cs typeface="GDSOEJ+Heebo-Light"/>
              </a:rPr>
              <a:t>Dynamic PDF creation with complex forms.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403271" y="6881397"/>
            <a:ext cx="866146" cy="2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2"/>
              </a:lnSpc>
              <a:spcBef>
                <a:spcPts val="0"/>
              </a:spcBef>
              <a:spcAft>
                <a:spcPts val="0"/>
              </a:spcAft>
            </a:pPr>
            <a:r>
              <a:rPr sz="135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Solution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403271" y="7175689"/>
            <a:ext cx="3216966" cy="2223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50"/>
              </a:lnSpc>
              <a:spcBef>
                <a:spcPts val="0"/>
              </a:spcBef>
              <a:spcAft>
                <a:spcPts val="0"/>
              </a:spcAft>
            </a:pPr>
            <a:r>
              <a:rPr sz="1100" dirty="0">
                <a:solidFill>
                  <a:srgbClr val="DCD7E5"/>
                </a:solidFill>
                <a:latin typeface="GDSOEJ+Heebo-Light"/>
                <a:cs typeface="GDSOEJ+Heebo-Light"/>
              </a:rPr>
              <a:t>Use ReportLab library for scalable PDF generation.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80189" y="819860"/>
            <a:ext cx="7555299" cy="13510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88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Key Findings: Recognition</a:t>
            </a:r>
          </a:p>
          <a:p>
            <a:pPr marL="0" marR="0">
              <a:lnSpc>
                <a:spcPts val="4788"/>
              </a:lnSpc>
              <a:spcBef>
                <a:spcPts val="711"/>
              </a:spcBef>
              <a:spcAft>
                <a:spcPts val="0"/>
              </a:spcAft>
            </a:pPr>
            <a:r>
              <a:rPr sz="445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Accuracy Rates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3789" y="3886075"/>
            <a:ext cx="10881207" cy="64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88"/>
              </a:lnSpc>
              <a:spcBef>
                <a:spcPts val="0"/>
              </a:spcBef>
              <a:spcAft>
                <a:spcPts val="0"/>
              </a:spcAft>
            </a:pPr>
            <a:r>
              <a:rPr sz="4450" dirty="0">
                <a:solidFill>
                  <a:srgbClr val="F2F0F4"/>
                </a:solidFill>
                <a:latin typeface="UTTIJM+Montserrat-Regular"/>
                <a:cs typeface="UTTIJM+Montserrat-Regular"/>
              </a:rPr>
              <a:t>Future Improvements and Next Steps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3790" y="5696742"/>
            <a:ext cx="2733776" cy="338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Adaptive Learning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54704" y="5696742"/>
            <a:ext cx="3042793" cy="338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Multilingual Support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715737" y="5696742"/>
            <a:ext cx="3184169" cy="338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67"/>
              </a:lnSpc>
              <a:spcBef>
                <a:spcPts val="0"/>
              </a:spcBef>
              <a:spcAft>
                <a:spcPts val="0"/>
              </a:spcAft>
            </a:pPr>
            <a:r>
              <a:rPr sz="2200" dirty="0">
                <a:solidFill>
                  <a:srgbClr val="DCD7E5"/>
                </a:solidFill>
                <a:latin typeface="UTTIJM+Montserrat-Regular"/>
                <a:cs typeface="UTTIJM+Montserrat-Regular"/>
              </a:rPr>
              <a:t>Personalized Settings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3789" y="6179920"/>
            <a:ext cx="4051906" cy="10551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Continued development of AI-powered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models to improve recognition accuracy</a:t>
            </a:r>
          </a:p>
          <a:p>
            <a:pPr marL="0" marR="0">
              <a:lnSpc>
                <a:spcPts val="2307"/>
              </a:lnSpc>
              <a:spcBef>
                <a:spcPts val="54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over time.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54704" y="6179920"/>
            <a:ext cx="3918883" cy="10551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Expanding support for a wider range of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languages to cater to diverse user</a:t>
            </a:r>
          </a:p>
          <a:p>
            <a:pPr marL="0" marR="0">
              <a:lnSpc>
                <a:spcPts val="2307"/>
              </a:lnSpc>
              <a:spcBef>
                <a:spcPts val="54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populations.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715737" y="6179920"/>
            <a:ext cx="4172256" cy="10551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07"/>
              </a:lnSpc>
              <a:spcBef>
                <a:spcPts val="0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Allowing users to adjust settings like</a:t>
            </a:r>
          </a:p>
          <a:p>
            <a:pPr marL="0" marR="0">
              <a:lnSpc>
                <a:spcPts val="2307"/>
              </a:lnSpc>
              <a:spcBef>
                <a:spcPts val="59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accent and noise cancellation to optimize</a:t>
            </a:r>
          </a:p>
          <a:p>
            <a:pPr marL="0" marR="0">
              <a:lnSpc>
                <a:spcPts val="2307"/>
              </a:lnSpc>
              <a:spcBef>
                <a:spcPts val="542"/>
              </a:spcBef>
              <a:spcAft>
                <a:spcPts val="0"/>
              </a:spcAft>
            </a:pPr>
            <a:r>
              <a:rPr sz="1750" dirty="0">
                <a:solidFill>
                  <a:srgbClr val="DCD7E5"/>
                </a:solidFill>
                <a:latin typeface="GDSOEJ+Heebo-Light"/>
                <a:cs typeface="GDSOEJ+Heebo-Light"/>
              </a:rPr>
              <a:t>accuracy.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719</Words>
  <Application>Microsoft Office PowerPoint</Application>
  <PresentationFormat>Custom</PresentationFormat>
  <Paragraphs>133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PUQRII+Lora-Regular</vt:lpstr>
      <vt:lpstr>Heebo Light</vt:lpstr>
      <vt:lpstr>GDSOEJ+Heebo-Light</vt:lpstr>
      <vt:lpstr>Montserrat</vt:lpstr>
      <vt:lpstr>UTTIJM+Montserrat-Regular</vt:lpstr>
      <vt:lpstr>Calibri</vt:lpstr>
      <vt:lpstr>Theme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Video Of the Project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Administrator</dc:creator>
  <cp:lastModifiedBy>Rishiraj Yadav</cp:lastModifiedBy>
  <cp:revision>13</cp:revision>
  <dcterms:modified xsi:type="dcterms:W3CDTF">2025-01-03T11:27:30Z</dcterms:modified>
</cp:coreProperties>
</file>